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slide" Target="slides/slide9.xml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27cfbf5c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27cfbf5c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27cfbf5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27cfbf5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Reach out to Shantanu if there any concerns with this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2455078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245507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out to Shantanu if there any concerns with this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c0567e1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c0567e1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27cfbf5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27cfbf5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27cfbf5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27cfbf5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c0567e1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c0567e1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27cfbf5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27cfbf5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i.org/10.1109/dcis58620.2023.10335963" TargetMode="External"/><Relationship Id="rId4" Type="http://schemas.openxmlformats.org/officeDocument/2006/relationships/hyperlink" Target="https://doi.org/10.1109/dcis58620.2023.10335963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5950" y="3555250"/>
            <a:ext cx="85206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ECE 554 Just Dance 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Architectural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Review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Block Diagram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75" y="1170125"/>
            <a:ext cx="445528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96750" y="195825"/>
            <a:ext cx="71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External Connections and Peripherals</a:t>
            </a:r>
            <a:endParaRPr sz="18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643550"/>
            <a:ext cx="4038900" cy="4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Image (HPS)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 made to DE1-SoC via Micro SD Card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Needed to work with HPS peripherals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CLI machine (HPS)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 made to DE1-SoC via USB to mini-usb b port (UART to USB)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will serve as our interface for setting up our USB 2.0 data transfer protocols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that originally has MP4 file (HPS)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 made to DE1-SoC via USB to USB port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will be how the MP4 data is transferred over to the board for preprocessing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Camera (FPGA)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</a:t>
            </a:r>
            <a:r>
              <a:rPr lang="en"/>
              <a:t> made to DE1-SoC via GPIO 1 ports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will be how we capture the user movement data for processing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643550"/>
            <a:ext cx="40389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Monitor (FPGA)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 made to DE1-SoC via VGA port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will be how we display to the user the video portion of the MP4 data for reference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 (FPGA)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 made to DE1-SoC via Line Out and Line In (green and blue)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is how we output the sound data of the MP4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Push Buttons (FPGA)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Will serve start, restart, and stop functionalities.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7-Segment Display (FPGA)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Will display the game score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Connections Diagram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2201813"/>
            <a:ext cx="2099100" cy="1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388" y="2504726"/>
            <a:ext cx="1413701" cy="10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424" y="1180954"/>
            <a:ext cx="715976" cy="9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825" y="3946600"/>
            <a:ext cx="1229179" cy="9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5000" y="2257639"/>
            <a:ext cx="1413700" cy="1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165248"/>
            <a:ext cx="1530044" cy="178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 flipH="1" rot="10800000">
            <a:off x="1547250" y="3044550"/>
            <a:ext cx="1158000" cy="12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/>
          <p:nvPr/>
        </p:nvCxnSpPr>
        <p:spPr>
          <a:xfrm flipH="1" rot="10800000">
            <a:off x="3668075" y="3012225"/>
            <a:ext cx="1158000" cy="12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3594925" y="1557750"/>
            <a:ext cx="1557300" cy="806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3869275" y="3619900"/>
            <a:ext cx="1599900" cy="77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/>
          <p:nvPr/>
        </p:nvCxnSpPr>
        <p:spPr>
          <a:xfrm>
            <a:off x="6715125" y="2739950"/>
            <a:ext cx="630300" cy="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/>
          <p:nvPr/>
        </p:nvCxnSpPr>
        <p:spPr>
          <a:xfrm rot="10800000">
            <a:off x="6623800" y="3319075"/>
            <a:ext cx="691200" cy="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 rot="10800000">
            <a:off x="6671100" y="2739950"/>
            <a:ext cx="356700" cy="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 txBox="1"/>
          <p:nvPr/>
        </p:nvSpPr>
        <p:spPr>
          <a:xfrm>
            <a:off x="1841750" y="2632675"/>
            <a:ext cx="8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User Dance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664575" y="2632675"/>
            <a:ext cx="9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Camera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32500" y="4174550"/>
            <a:ext cx="97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Reference Video Data</a:t>
            </a:r>
            <a:endParaRPr sz="1000">
              <a:solidFill>
                <a:schemeClr val="lt2"/>
              </a:solidFill>
            </a:endParaRPr>
          </a:p>
        </p:txBody>
      </p:sp>
      <p:cxnSp>
        <p:nvCxnSpPr>
          <p:cNvPr id="90" name="Google Shape;90;p16"/>
          <p:cNvCxnSpPr/>
          <p:nvPr/>
        </p:nvCxnSpPr>
        <p:spPr>
          <a:xfrm flipH="1">
            <a:off x="1187725" y="1525325"/>
            <a:ext cx="1438200" cy="676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 rot="10800000">
            <a:off x="1535000" y="4007750"/>
            <a:ext cx="792300" cy="517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/>
        </p:nvSpPr>
        <p:spPr>
          <a:xfrm>
            <a:off x="1187725" y="1308950"/>
            <a:ext cx="9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Song Output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096350" y="4465175"/>
            <a:ext cx="12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Reference Video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304100" y="1440425"/>
            <a:ext cx="12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Audio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618975" y="2201825"/>
            <a:ext cx="82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Linux CLI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672225" y="3483275"/>
            <a:ext cx="7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MP4 File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to Accelerate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Dynamic Time Warping (DTW)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Measures similarity between two temporal sequences of different speeds.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be used to assess similarity between reference video and live dance!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Large Bellman matrix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computation time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Shifting window (Sakoe-Chiba)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Efficient cost calculation</a:t>
            </a:r>
            <a:endParaRPr sz="14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32" y="2571750"/>
            <a:ext cx="439117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to Accelerate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Atan2() Approximation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Calculate the angles of the triangle shaped by the hands and waist.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Multiplication</a:t>
            </a:r>
            <a:r>
              <a:rPr lang="en" sz="1400"/>
              <a:t>/Division/</a:t>
            </a:r>
            <a:r>
              <a:rPr lang="en" sz="1400"/>
              <a:t>Square Root</a:t>
            </a:r>
            <a:r>
              <a:rPr lang="en" sz="1400"/>
              <a:t> operations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computation time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Cordic Rotation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use shift and additions</a:t>
            </a:r>
            <a:endParaRPr sz="14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575" y="3286413"/>
            <a:ext cx="41719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Accelerator Implementation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Communication Method:</a:t>
            </a:r>
            <a:endParaRPr b="1" sz="13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The game loop communicates with the accelerator via a custom bus</a:t>
            </a:r>
            <a:endParaRPr i="1" sz="11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Workflow:</a:t>
            </a:r>
            <a:endParaRPr b="1" sz="13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Task Offloading:</a:t>
            </a:r>
            <a:r>
              <a:rPr lang="en" sz="1100"/>
              <a:t> The game loop sends the input data streams to the accelerator through the custom bus one frame at a time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Processing:</a:t>
            </a:r>
            <a:r>
              <a:rPr lang="en" sz="1100"/>
              <a:t> The accelerator compares the similarity of the two data streams using an optimized DTW algorithm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</a:pPr>
            <a:r>
              <a:rPr lang="en" sz="1100"/>
              <a:t>It only maintains one row of the cost matrix at a time to minimize memory usage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Completion Signal:</a:t>
            </a:r>
            <a:r>
              <a:rPr lang="en" sz="1100"/>
              <a:t> The game loop tells the accelerator that the video is done and the accelerator outputs a similarity score</a:t>
            </a:r>
            <a:endParaRPr sz="11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Reference:</a:t>
            </a:r>
            <a:endParaRPr b="1" sz="13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M. Hormigo-Jiménez and J. Hormigo, “High-Throughput DTW accelerator with minimum area in AMD FPGA by HLS,” Repositorio Institucional de la Universidad de Málaga, pp. 1–6, Nov. 2023,</a:t>
            </a:r>
            <a:r>
              <a:rPr lang="en" sz="1100">
                <a:uFill>
                  <a:noFill/>
                </a:uFill>
                <a:hlinkClick r:id="rId3"/>
              </a:rPr>
              <a:t> </a:t>
            </a:r>
            <a:r>
              <a:rPr lang="en" sz="1100" u="sng">
                <a:hlinkClick r:id="rId4"/>
              </a:rPr>
              <a:t>DOI: 10.1109/dcis58620.2023.10335963</a:t>
            </a:r>
            <a:r>
              <a:rPr lang="en" sz="1100"/>
              <a:t>.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400" y="200217"/>
            <a:ext cx="2698351" cy="1733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/>
          <p:nvPr/>
        </p:nvCxnSpPr>
        <p:spPr>
          <a:xfrm rot="10800000">
            <a:off x="8331125" y="675350"/>
            <a:ext cx="45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9" name="Google Shape;119;p19"/>
          <p:cNvSpPr txBox="1"/>
          <p:nvPr/>
        </p:nvSpPr>
        <p:spPr>
          <a:xfrm>
            <a:off x="8214950" y="1152475"/>
            <a:ext cx="419400" cy="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lt1"/>
                </a:solidFill>
              </a:rPr>
              <a:t>Done</a:t>
            </a:r>
            <a:endParaRPr sz="300">
              <a:solidFill>
                <a:schemeClr val="lt1"/>
              </a:solidFill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8447150" y="599625"/>
            <a:ext cx="2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" name="Google Shape;121;p19"/>
          <p:cNvSpPr txBox="1"/>
          <p:nvPr/>
        </p:nvSpPr>
        <p:spPr>
          <a:xfrm>
            <a:off x="8595200" y="481175"/>
            <a:ext cx="348000" cy="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lt1"/>
                </a:solidFill>
              </a:rPr>
              <a:t>score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Accelerator Implementation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Communication Method: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Ready signal and dedicated registers.</a:t>
            </a:r>
            <a:endParaRPr sz="11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Workflow:</a:t>
            </a:r>
            <a:endParaRPr b="1" sz="13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Task Offloading:</a:t>
            </a:r>
            <a:r>
              <a:rPr lang="en" sz="1100"/>
              <a:t> The game loop sends the input data streams to the accelerator through the custom bus one frame at a time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Processing:</a:t>
            </a:r>
            <a:r>
              <a:rPr lang="en" sz="1100"/>
              <a:t>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/>
              <a:t>1. LUT-determined arctan(2^-i)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/>
              <a:t>2. </a:t>
            </a:r>
            <a:r>
              <a:rPr lang="en" sz="1100"/>
              <a:t>Iterative Rotations (Parameter)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/>
              <a:t>3. Store the final angle and set the ready signal high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AutoNum type="arabicPeriod"/>
            </a:pPr>
            <a:r>
              <a:rPr b="1" lang="en" sz="1100"/>
              <a:t>Completion Signal:</a:t>
            </a:r>
            <a:r>
              <a:rPr lang="en" sz="1100"/>
              <a:t> The atan2 block sets a ready signal high for the angle to be read by the game loop.</a:t>
            </a:r>
            <a:endParaRPr sz="11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Reference:</a:t>
            </a:r>
            <a:endParaRPr b="1" sz="13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F. De Dinechin and M. Istoan, "Hardware Implementations of Fixed-Point Atan2," 2015 IEEE 22nd Symposium on Computer Arithmetic, Lyon, France, 2015, pp. 34-41, doi: 10.1109/ARITH.2015.23.</a:t>
            </a:r>
            <a:endParaRPr sz="1100"/>
          </a:p>
        </p:txBody>
      </p:sp>
      <p:cxnSp>
        <p:nvCxnSpPr>
          <p:cNvPr id="128" name="Google Shape;128;p20"/>
          <p:cNvCxnSpPr/>
          <p:nvPr/>
        </p:nvCxnSpPr>
        <p:spPr>
          <a:xfrm rot="10800000">
            <a:off x="8331125" y="675350"/>
            <a:ext cx="45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" name="Google Shape;129;p20"/>
          <p:cNvSpPr txBox="1"/>
          <p:nvPr/>
        </p:nvSpPr>
        <p:spPr>
          <a:xfrm>
            <a:off x="8214950" y="1152475"/>
            <a:ext cx="419400" cy="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lt1"/>
                </a:solidFill>
              </a:rPr>
              <a:t>Done</a:t>
            </a:r>
            <a:endParaRPr sz="300">
              <a:solidFill>
                <a:schemeClr val="lt1"/>
              </a:solidFill>
            </a:endParaRPr>
          </a:p>
        </p:txBody>
      </p:sp>
      <p:cxnSp>
        <p:nvCxnSpPr>
          <p:cNvPr id="130" name="Google Shape;130;p20"/>
          <p:cNvCxnSpPr/>
          <p:nvPr/>
        </p:nvCxnSpPr>
        <p:spPr>
          <a:xfrm>
            <a:off x="8447150" y="599625"/>
            <a:ext cx="2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" name="Google Shape;131;p20"/>
          <p:cNvSpPr txBox="1"/>
          <p:nvPr/>
        </p:nvSpPr>
        <p:spPr>
          <a:xfrm>
            <a:off x="8595200" y="481175"/>
            <a:ext cx="348000" cy="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lt1"/>
                </a:solidFill>
              </a:rPr>
              <a:t>score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75" y="273069"/>
            <a:ext cx="4874749" cy="20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of Original Plan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41883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has remained the same?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Core game functionality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Image processing &amp; motion tracking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Accelerator purpose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9" name="Google Shape;139;p21"/>
          <p:cNvSpPr txBox="1"/>
          <p:nvPr/>
        </p:nvSpPr>
        <p:spPr>
          <a:xfrm>
            <a:off x="4499975" y="1152450"/>
            <a:ext cx="4260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What has changed?</a:t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Tracking specific points vs entire body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No processor enhancements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11700" y="2698675"/>
            <a:ext cx="4188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Why?</a:t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Still implementing just dance!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Need a scoring mechanism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Scoring needs to happen quickly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535975" y="2698675"/>
            <a:ext cx="4188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Why?</a:t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Tracking the entire body is hard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Tracking multiple points is still hard, but simpler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If it ain’t broke, don’t fix it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